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71" autoAdjust="0"/>
  </p:normalViewPr>
  <p:slideViewPr>
    <p:cSldViewPr>
      <p:cViewPr>
        <p:scale>
          <a:sx n="50" d="100"/>
          <a:sy n="50" d="100"/>
        </p:scale>
        <p:origin x="-402" y="-6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303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3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238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72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745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512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423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98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21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05FF-F6B6-497C-9D58-9647BB19245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48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05FF-F6B6-497C-9D58-9647BB192457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596FE-1E77-478D-82AA-4D6989015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881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702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 smtClean="0">
                <a:solidFill>
                  <a:srgbClr val="00B050"/>
                </a:solidFill>
              </a:rPr>
              <a:t>3 </a:t>
            </a:r>
            <a:r>
              <a:rPr lang="en-US" dirty="0" smtClean="0">
                <a:solidFill>
                  <a:srgbClr val="00B050"/>
                </a:solidFill>
              </a:rPr>
              <a:t>de mayo del </a:t>
            </a:r>
            <a:r>
              <a:rPr lang="en-US" dirty="0" smtClean="0">
                <a:solidFill>
                  <a:srgbClr val="00B050"/>
                </a:solidFill>
              </a:rPr>
              <a:t>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447800"/>
            <a:ext cx="8991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62: </a:t>
            </a:r>
            <a:r>
              <a:rPr lang="en-US" dirty="0" smtClean="0"/>
              <a:t>¿Como </a:t>
            </a:r>
            <a:r>
              <a:rPr lang="en-US" dirty="0" err="1" smtClean="0"/>
              <a:t>estan</a:t>
            </a:r>
            <a:r>
              <a:rPr lang="en-US" dirty="0" smtClean="0"/>
              <a:t> hoy?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L.O.- to learn vocabulary of well-being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re-escribe </a:t>
            </a:r>
            <a:r>
              <a:rPr lang="en-US" dirty="0" err="1" smtClean="0"/>
              <a:t>usando</a:t>
            </a:r>
            <a:r>
              <a:rPr lang="en-US" dirty="0" smtClean="0"/>
              <a:t> </a:t>
            </a:r>
            <a:r>
              <a:rPr lang="en-US" b="1" dirty="0" err="1" smtClean="0"/>
              <a:t>nosotros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no </a:t>
            </a:r>
            <a:r>
              <a:rPr lang="en-US" dirty="0" err="1" smtClean="0"/>
              <a:t>pierdo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empiezan</a:t>
            </a:r>
            <a:r>
              <a:rPr lang="en-US" dirty="0" smtClean="0"/>
              <a:t> a </a:t>
            </a:r>
            <a:r>
              <a:rPr lang="en-US" dirty="0" err="1" smtClean="0"/>
              <a:t>jugar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prefieres</a:t>
            </a:r>
            <a:r>
              <a:rPr lang="en-US" dirty="0" smtClean="0"/>
              <a:t> </a:t>
            </a:r>
            <a:r>
              <a:rPr lang="en-US" dirty="0" err="1" smtClean="0"/>
              <a:t>regresar</a:t>
            </a:r>
            <a:r>
              <a:rPr lang="en-US" dirty="0" smtClean="0"/>
              <a:t> a casa.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navegar</a:t>
            </a:r>
            <a:r>
              <a:rPr lang="en-US" dirty="0" smtClean="0"/>
              <a:t> la red.</a:t>
            </a:r>
          </a:p>
        </p:txBody>
      </p:sp>
    </p:spTree>
    <p:extLst>
      <p:ext uri="{BB962C8B-B14F-4D97-AF65-F5344CB8AC3E}">
        <p14:creationId xmlns:p14="http://schemas.microsoft.com/office/powerpoint/2010/main" val="282364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El </a:t>
            </a:r>
            <a:r>
              <a:rPr lang="en-US" dirty="0" err="1" smtClean="0">
                <a:solidFill>
                  <a:srgbClr val="FF0000"/>
                </a:solidFill>
              </a:rPr>
              <a:t>prefijo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“auto-”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prefijo</a:t>
            </a:r>
            <a:r>
              <a:rPr lang="en-US" dirty="0" smtClean="0"/>
              <a:t> “auto-” es </a:t>
            </a:r>
            <a:r>
              <a:rPr lang="en-US" dirty="0" err="1" smtClean="0"/>
              <a:t>igual</a:t>
            </a:r>
            <a:r>
              <a:rPr lang="en-US" dirty="0" smtClean="0"/>
              <a:t> a “self-” </a:t>
            </a:r>
            <a:r>
              <a:rPr lang="en-US" dirty="0" err="1" smtClean="0"/>
              <a:t>en</a:t>
            </a:r>
            <a:r>
              <a:rPr lang="en-US" dirty="0" smtClean="0"/>
              <a:t> ingles.</a:t>
            </a:r>
          </a:p>
          <a:p>
            <a:pPr marL="0" indent="0">
              <a:buNone/>
            </a:pPr>
            <a:r>
              <a:rPr lang="en-US" i="1" dirty="0" smtClean="0"/>
              <a:t>	</a:t>
            </a:r>
            <a:r>
              <a:rPr lang="en-US" i="1" dirty="0" err="1" smtClean="0"/>
              <a:t>Por</a:t>
            </a:r>
            <a:r>
              <a:rPr lang="en-US" i="1" dirty="0" smtClean="0"/>
              <a:t> </a:t>
            </a:r>
            <a:r>
              <a:rPr lang="en-US" i="1" dirty="0" err="1" smtClean="0"/>
              <a:t>ejemplo</a:t>
            </a:r>
            <a:r>
              <a:rPr lang="en-US" i="1" dirty="0" smtClean="0"/>
              <a:t>:</a:t>
            </a:r>
          </a:p>
          <a:p>
            <a:pPr lvl="1"/>
            <a:r>
              <a:rPr lang="en-US" i="1" u="sng" dirty="0" err="1" smtClean="0"/>
              <a:t>Auto</a:t>
            </a:r>
            <a:r>
              <a:rPr lang="en-US" i="1" dirty="0" err="1" smtClean="0"/>
              <a:t>estima</a:t>
            </a:r>
            <a:endParaRPr lang="en-US" i="1" dirty="0" smtClean="0"/>
          </a:p>
          <a:p>
            <a:pPr lvl="1"/>
            <a:r>
              <a:rPr lang="en-US" i="1" u="sng" dirty="0" err="1" smtClean="0"/>
              <a:t>Auto</a:t>
            </a:r>
            <a:r>
              <a:rPr lang="en-US" i="1" dirty="0" err="1" smtClean="0"/>
              <a:t>diciplina</a:t>
            </a:r>
            <a:endParaRPr lang="en-US" i="1" dirty="0" smtClean="0"/>
          </a:p>
          <a:p>
            <a:pPr lvl="1"/>
            <a:r>
              <a:rPr lang="en-US" i="1" u="sng" dirty="0" err="1" smtClean="0"/>
              <a:t>Auto</a:t>
            </a:r>
            <a:r>
              <a:rPr lang="en-US" i="1" dirty="0" err="1" smtClean="0"/>
              <a:t>servicio</a:t>
            </a:r>
            <a:endParaRPr lang="en-US" i="1" dirty="0" smtClean="0"/>
          </a:p>
          <a:p>
            <a:pPr lvl="1"/>
            <a:r>
              <a:rPr lang="en-US" i="1" u="sng" dirty="0" err="1" smtClean="0"/>
              <a:t>Auto</a:t>
            </a:r>
            <a:r>
              <a:rPr lang="en-US" i="1" dirty="0" err="1" smtClean="0"/>
              <a:t>suficiente</a:t>
            </a:r>
            <a:endParaRPr lang="en-US" i="1" u="sng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267200" y="2760316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u="sng" dirty="0" err="1" smtClean="0">
                <a:solidFill>
                  <a:srgbClr val="0070C0"/>
                </a:solidFill>
                <a:latin typeface="Verdana" pitchFamily="34" charset="0"/>
              </a:rPr>
              <a:t>Self-</a:t>
            </a: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esteem</a:t>
            </a:r>
            <a:endParaRPr lang="es-ES_tradnl" altLang="en-US" sz="2000" b="1" u="sng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267200" y="3222885"/>
            <a:ext cx="25908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u="sng" dirty="0" err="1" smtClean="0">
                <a:solidFill>
                  <a:srgbClr val="0070C0"/>
                </a:solidFill>
                <a:latin typeface="Verdana" pitchFamily="34" charset="0"/>
              </a:rPr>
              <a:t>Self</a:t>
            </a:r>
            <a:r>
              <a:rPr lang="es-ES_tradnl" altLang="en-US" sz="2000" b="1" u="sng" dirty="0" smtClean="0">
                <a:solidFill>
                  <a:srgbClr val="0070C0"/>
                </a:solidFill>
                <a:latin typeface="Verdana" pitchFamily="34" charset="0"/>
              </a:rPr>
              <a:t>-</a:t>
            </a:r>
            <a:r>
              <a:rPr lang="es-ES_tradnl" altLang="en-US" sz="2000" b="1" dirty="0" smtClean="0">
                <a:solidFill>
                  <a:srgbClr val="0070C0"/>
                </a:solidFill>
                <a:latin typeface="Verdana" pitchFamily="34" charset="0"/>
              </a:rPr>
              <a:t>discipline </a:t>
            </a:r>
            <a:endParaRPr lang="es-ES_tradnl" altLang="en-US" sz="2000" b="1" u="sng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267200" y="3714690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u="sng" dirty="0" smtClean="0">
                <a:solidFill>
                  <a:srgbClr val="0070C0"/>
                </a:solidFill>
                <a:latin typeface="Verdana" pitchFamily="34" charset="0"/>
              </a:rPr>
              <a:t>Self-</a:t>
            </a:r>
            <a:r>
              <a:rPr lang="es-ES_tradnl" altLang="en-US" sz="2000" b="1" dirty="0" smtClean="0">
                <a:solidFill>
                  <a:srgbClr val="0070C0"/>
                </a:solidFill>
                <a:latin typeface="Verdana" pitchFamily="34" charset="0"/>
              </a:rPr>
              <a:t>service</a:t>
            </a:r>
            <a:endParaRPr lang="es-ES_tradnl" altLang="en-US" sz="2000" b="1" u="sng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267200" y="4248090"/>
            <a:ext cx="21336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u="sng" dirty="0" err="1" smtClean="0">
                <a:solidFill>
                  <a:srgbClr val="0070C0"/>
                </a:solidFill>
                <a:latin typeface="Verdana" pitchFamily="34" charset="0"/>
              </a:rPr>
              <a:t>Self-</a:t>
            </a: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suficient</a:t>
            </a:r>
            <a:endParaRPr lang="es-ES_tradnl" altLang="en-US" sz="2000" b="1" u="sng" dirty="0">
              <a:solidFill>
                <a:srgbClr val="0070C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02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TEXTO: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</a:t>
            </a:r>
            <a:r>
              <a:rPr lang="en-US" dirty="0" smtClean="0"/>
              <a:t>198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3</a:t>
            </a:r>
            <a:r>
              <a:rPr lang="en-US" dirty="0" smtClean="0"/>
              <a:t> p. 198</a:t>
            </a:r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Rompecabezas</a:t>
            </a:r>
            <a:r>
              <a:rPr lang="en-US" dirty="0" smtClean="0"/>
              <a:t> p. 198 </a:t>
            </a:r>
            <a:r>
              <a:rPr lang="en-US" i="1" dirty="0" smtClean="0"/>
              <a:t>(you may use the same letter more than once in a word and the words must be at least 5 letters long; there are eight words)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WORKBOOK: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p. 6.3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953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63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23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9" t="2042" r="16637" b="612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7162800" y="5257800"/>
            <a:ext cx="914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267200" y="5562600"/>
            <a:ext cx="304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76800" y="5257800"/>
            <a:ext cx="533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0" y="4168914"/>
            <a:ext cx="20574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Contento/a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Alegre</a:t>
            </a:r>
            <a:endParaRPr lang="es-ES_tradnl" altLang="en-US" b="1" dirty="0">
              <a:latin typeface="Verdana" pitchFamily="34" charset="0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419100" y="4800600"/>
            <a:ext cx="12573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Happy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1752600" y="4446657"/>
            <a:ext cx="20574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Triste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Deprimida/o</a:t>
            </a:r>
            <a:endParaRPr lang="es-ES_tradnl" altLang="en-US" b="1" dirty="0">
              <a:latin typeface="Verdana" pitchFamily="34" charset="0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905000" y="5055513"/>
            <a:ext cx="1905000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Sad</a:t>
            </a:r>
            <a:endParaRPr lang="es-ES_tradnl" altLang="en-US" sz="2200" b="1" dirty="0" smtClean="0">
              <a:solidFill>
                <a:srgbClr val="0000FF"/>
              </a:solidFill>
              <a:latin typeface="Verdan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200" b="1" dirty="0" err="1" smtClean="0">
                <a:solidFill>
                  <a:srgbClr val="0000FF"/>
                </a:solidFill>
                <a:latin typeface="Verdana" pitchFamily="34" charset="0"/>
              </a:rPr>
              <a:t>Depressed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5143500" y="4648200"/>
            <a:ext cx="0" cy="36784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3657600" y="4038600"/>
            <a:ext cx="30861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00B050"/>
                </a:solidFill>
                <a:latin typeface="Verdana" pitchFamily="34" charset="0"/>
              </a:rPr>
              <a:t>Estar </a:t>
            </a:r>
            <a:r>
              <a:rPr lang="es-ES_tradnl" altLang="en-US" i="1" dirty="0">
                <a:solidFill>
                  <a:srgbClr val="00B050"/>
                </a:solidFill>
                <a:latin typeface="Verdana" pitchFamily="34" charset="0"/>
              </a:rPr>
              <a:t>-</a:t>
            </a:r>
            <a:r>
              <a:rPr lang="es-ES_tradnl" altLang="en-US" i="1" dirty="0" smtClean="0">
                <a:solidFill>
                  <a:srgbClr val="00B050"/>
                </a:solidFill>
                <a:latin typeface="Verdana" pitchFamily="34" charset="0"/>
              </a:rPr>
              <a:t>to be  (</a:t>
            </a:r>
            <a:r>
              <a:rPr lang="es-ES_tradnl" altLang="en-US" i="1" dirty="0" err="1" smtClean="0">
                <a:solidFill>
                  <a:srgbClr val="00B050"/>
                </a:solidFill>
                <a:latin typeface="Verdana" pitchFamily="34" charset="0"/>
              </a:rPr>
              <a:t>felling</a:t>
            </a:r>
            <a:r>
              <a:rPr lang="es-ES_tradnl" altLang="en-US" i="1" dirty="0" smtClean="0">
                <a:solidFill>
                  <a:srgbClr val="00B050"/>
                </a:solidFill>
                <a:latin typeface="Verdana" pitchFamily="34" charset="0"/>
              </a:rPr>
              <a:t>/</a:t>
            </a:r>
            <a:r>
              <a:rPr lang="es-ES_tradnl" altLang="en-US" i="1" dirty="0" err="1" smtClean="0">
                <a:solidFill>
                  <a:srgbClr val="00B050"/>
                </a:solidFill>
                <a:latin typeface="Verdana" pitchFamily="34" charset="0"/>
              </a:rPr>
              <a:t>location</a:t>
            </a:r>
            <a:r>
              <a:rPr lang="es-ES_tradnl" altLang="en-US" i="1" dirty="0" smtClean="0">
                <a:solidFill>
                  <a:srgbClr val="00B050"/>
                </a:solidFill>
                <a:latin typeface="Verdana" pitchFamily="34" charset="0"/>
              </a:rPr>
              <a:t>)</a:t>
            </a:r>
            <a:endParaRPr lang="es-ES_tradnl" altLang="en-US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934200" y="4114800"/>
            <a:ext cx="20574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solidFill>
                  <a:srgbClr val="FF0000"/>
                </a:solidFill>
                <a:latin typeface="Verdana" pitchFamily="34" charset="0"/>
              </a:rPr>
              <a:t>Acabar de</a:t>
            </a:r>
            <a:r>
              <a:rPr lang="es-ES_tradnl" altLang="en-US" dirty="0" smtClean="0">
                <a:solidFill>
                  <a:srgbClr val="FF0000"/>
                </a:solidFill>
                <a:latin typeface="Verdana" pitchFamily="34" charset="0"/>
              </a:rPr>
              <a:t> –to </a:t>
            </a:r>
            <a:r>
              <a:rPr lang="es-ES_tradnl" altLang="en-US" dirty="0" err="1" smtClean="0">
                <a:solidFill>
                  <a:srgbClr val="FF0000"/>
                </a:solidFill>
                <a:latin typeface="Verdana" pitchFamily="34" charset="0"/>
              </a:rPr>
              <a:t>just</a:t>
            </a:r>
            <a:r>
              <a:rPr lang="es-ES_tradnl" altLang="en-US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s-ES_tradnl" altLang="en-US" dirty="0" err="1" smtClean="0">
                <a:solidFill>
                  <a:srgbClr val="FF0000"/>
                </a:solidFill>
                <a:latin typeface="Verdana" pitchFamily="34" charset="0"/>
              </a:rPr>
              <a:t>have</a:t>
            </a:r>
            <a:r>
              <a:rPr lang="es-ES_tradnl" altLang="en-US" dirty="0" smtClean="0">
                <a:solidFill>
                  <a:srgbClr val="FF0000"/>
                </a:solidFill>
                <a:latin typeface="Verdana" pitchFamily="34" charset="0"/>
              </a:rPr>
              <a:t>…</a:t>
            </a:r>
            <a:endParaRPr lang="es-ES_tradnl" altLang="en-US" b="1" dirty="0">
              <a:solidFill>
                <a:srgbClr val="FF0000"/>
              </a:solidFill>
              <a:latin typeface="Verdana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8077200" y="4724401"/>
            <a:ext cx="152400" cy="3311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63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6" t="1592" r="19462" b="8654"/>
          <a:stretch/>
        </p:blipFill>
        <p:spPr bwMode="auto">
          <a:xfrm>
            <a:off x="0" y="-254833"/>
            <a:ext cx="9144000" cy="7112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-76200" y="4572000"/>
            <a:ext cx="22860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De buen humor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981200" y="3962400"/>
            <a:ext cx="20574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De mal humor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2400" y="4876800"/>
            <a:ext cx="1905000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In 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good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mood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133600" y="4321314"/>
            <a:ext cx="1905000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In a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bad</a:t>
            </a: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mood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5257800" y="4953000"/>
            <a:ext cx="1535907" cy="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553200" y="4953000"/>
            <a:ext cx="914400" cy="18094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239000" y="4952998"/>
            <a:ext cx="914400" cy="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8153400" y="4568280"/>
            <a:ext cx="228600" cy="3847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483893" y="5943600"/>
            <a:ext cx="1383507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202907" y="5943600"/>
            <a:ext cx="445293" cy="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038600" y="6781800"/>
            <a:ext cx="3657600" cy="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7467600" y="4933890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B050"/>
                </a:solidFill>
                <a:latin typeface="Verdana" pitchFamily="34" charset="0"/>
              </a:rPr>
              <a:t>a</a:t>
            </a: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smile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8382000" y="4016514"/>
            <a:ext cx="1905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The</a:t>
            </a:r>
            <a:r>
              <a:rPr lang="es-ES_tradnl" altLang="en-US" sz="2000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face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2590800" y="5715000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solidFill>
                  <a:srgbClr val="0070C0"/>
                </a:solidFill>
                <a:latin typeface="Verdana" pitchFamily="34" charset="0"/>
              </a:rPr>
              <a:t>s</a:t>
            </a: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ense</a:t>
            </a:r>
            <a:r>
              <a:rPr lang="es-ES_tradnl" altLang="en-US" sz="2000" b="1" dirty="0" smtClean="0">
                <a:solidFill>
                  <a:srgbClr val="0070C0"/>
                </a:solidFill>
                <a:latin typeface="Verdana" pitchFamily="34" charset="0"/>
              </a:rPr>
              <a:t> of…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2057400" y="6477000"/>
            <a:ext cx="2209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Angry</a:t>
            </a:r>
            <a:r>
              <a:rPr lang="es-ES_tradnl" altLang="en-US" sz="2000" b="1" dirty="0" smtClean="0">
                <a:solidFill>
                  <a:srgbClr val="7030A0"/>
                </a:solidFill>
                <a:latin typeface="Verdana" pitchFamily="34" charset="0"/>
              </a:rPr>
              <a:t>/</a:t>
            </a: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upset</a:t>
            </a:r>
            <a:endParaRPr lang="es-ES_tradnl" altLang="en-US" sz="2000" b="1" dirty="0">
              <a:solidFill>
                <a:srgbClr val="7030A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00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0" r="18669" b="1262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0" y="4038600"/>
            <a:ext cx="19050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err="1" smtClean="0">
                <a:latin typeface="Verdana" pitchFamily="34" charset="0"/>
              </a:rPr>
              <a:t>Energetico</a:t>
            </a:r>
            <a:r>
              <a:rPr lang="es-ES_tradnl" altLang="en-US" b="1" dirty="0" smtClean="0">
                <a:latin typeface="Verdana" pitchFamily="34" charset="0"/>
              </a:rPr>
              <a:t>/a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286000" y="3505200"/>
            <a:ext cx="19050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cansado/a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6200" y="4407932"/>
            <a:ext cx="19050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energetic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286000" y="3886200"/>
            <a:ext cx="19050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tired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400800" y="5638798"/>
            <a:ext cx="1077685" cy="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727371" y="6019802"/>
            <a:ext cx="150222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324600" y="4876800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full of…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7162800" y="600069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enthusiasum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77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7" t="3847" r="18921" b="9615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676400" y="3316069"/>
            <a:ext cx="18288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obstinado/a Terco/a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057400" y="5105400"/>
            <a:ext cx="12954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 smtClean="0">
                <a:latin typeface="Verdana" pitchFamily="34" charset="0"/>
              </a:rPr>
              <a:t>Flexible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181600" y="6400800"/>
            <a:ext cx="838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514600" y="3886200"/>
            <a:ext cx="16002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00FF"/>
                </a:solidFill>
                <a:latin typeface="Verdana" pitchFamily="34" charset="0"/>
              </a:rPr>
              <a:t>stubborn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057400" y="5486400"/>
            <a:ext cx="190500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rgbClr val="0000FF"/>
                </a:solidFill>
                <a:latin typeface="Verdana" pitchFamily="34" charset="0"/>
              </a:rPr>
              <a:t>flexible</a:t>
            </a:r>
            <a:endParaRPr lang="es-ES_tradnl" altLang="en-US" sz="20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876800" y="6400800"/>
            <a:ext cx="1905000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Guy</a:t>
            </a:r>
            <a:r>
              <a:rPr lang="es-ES_tradnl" altLang="en-US" sz="2000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s-ES_tradnl" altLang="en-US" sz="2000" i="1" dirty="0" smtClean="0">
                <a:solidFill>
                  <a:srgbClr val="FF0000"/>
                </a:solidFill>
                <a:latin typeface="Verdana" pitchFamily="34" charset="0"/>
              </a:rPr>
              <a:t>(dude)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47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7" t="961" r="19451" b="12500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6019800" y="3657600"/>
            <a:ext cx="1502229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553200" y="4038600"/>
            <a:ext cx="75111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651171" y="4419600"/>
            <a:ext cx="1502229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304314" y="40386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53200" y="3742841"/>
            <a:ext cx="0" cy="37195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315200" y="3733800"/>
            <a:ext cx="0" cy="37195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315200" y="3886200"/>
            <a:ext cx="1105525" cy="51553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6937501" y="4419600"/>
            <a:ext cx="304800" cy="457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7467600" y="3124200"/>
            <a:ext cx="0" cy="5334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187421" y="2724090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ambitious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7734925" y="4419600"/>
            <a:ext cx="13716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success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5867400" y="4688864"/>
            <a:ext cx="190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results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71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534400" cy="5715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Calmado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Tranquilo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Nervioso</a:t>
            </a:r>
            <a:r>
              <a:rPr lang="en-US" dirty="0" smtClean="0"/>
              <a:t>/a</a:t>
            </a:r>
          </a:p>
          <a:p>
            <a:r>
              <a:rPr lang="en-US" dirty="0" err="1" smtClean="0"/>
              <a:t>Dinamico</a:t>
            </a:r>
            <a:r>
              <a:rPr lang="en-US" dirty="0" smtClean="0"/>
              <a:t>/a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TEXTBOOK:</a:t>
            </a:r>
          </a:p>
          <a:p>
            <a:pPr lvl="1"/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1</a:t>
            </a:r>
            <a:r>
              <a:rPr lang="en-US" dirty="0"/>
              <a:t> p. 198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971800" y="7575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err="1" smtClean="0">
                <a:solidFill>
                  <a:srgbClr val="0070C0"/>
                </a:solidFill>
                <a:latin typeface="Verdana" pitchFamily="34" charset="0"/>
              </a:rPr>
              <a:t>Calm</a:t>
            </a:r>
            <a:endParaRPr lang="es-ES_tradnl" altLang="en-US" sz="2400" b="1" dirty="0" smtClean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971800" y="13671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Tranquil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971800" y="19005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 smtClean="0">
                <a:solidFill>
                  <a:srgbClr val="0070C0"/>
                </a:solidFill>
                <a:latin typeface="Verdana" pitchFamily="34" charset="0"/>
              </a:rPr>
              <a:t>Nervous</a:t>
            </a:r>
            <a:endParaRPr lang="en-US" altLang="en-US" sz="2400" b="1" dirty="0" smtClean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048000" y="2510135"/>
            <a:ext cx="426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 err="1" smtClean="0">
                <a:solidFill>
                  <a:srgbClr val="0070C0"/>
                </a:solidFill>
                <a:latin typeface="Verdana" pitchFamily="34" charset="0"/>
              </a:rPr>
              <a:t>Dynamic</a:t>
            </a:r>
            <a:endParaRPr lang="es-ES_tradnl" altLang="en-US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3400" y="3048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9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1" t="376" r="17397" b="905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7239000" y="3048000"/>
            <a:ext cx="1905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5791200" y="3742841"/>
            <a:ext cx="1371600" cy="1483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867400" y="4827722"/>
            <a:ext cx="16764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5867400" y="5181600"/>
            <a:ext cx="19050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8915400" y="2438400"/>
            <a:ext cx="228600" cy="6096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867400" y="3750258"/>
            <a:ext cx="838200" cy="135942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486400" y="4879383"/>
            <a:ext cx="400050" cy="302217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6477000" y="5181600"/>
            <a:ext cx="342900" cy="3810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819900" y="2266890"/>
            <a:ext cx="2247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Well</a:t>
            </a: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behaved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6819900" y="3711844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conduct</a:t>
            </a:r>
            <a:endParaRPr lang="es-ES_tradnl" altLang="en-US" sz="20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3781425" y="5191095"/>
            <a:ext cx="1905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misbehaved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5791200" y="5562600"/>
            <a:ext cx="24003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solidFill>
                  <a:srgbClr val="7030A0"/>
                </a:solidFill>
                <a:latin typeface="Verdana" pitchFamily="34" charset="0"/>
              </a:rPr>
              <a:t>b</a:t>
            </a: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ad</a:t>
            </a:r>
            <a:r>
              <a:rPr lang="es-ES_tradnl" altLang="en-US" sz="2000" b="1" dirty="0" smtClean="0">
                <a:solidFill>
                  <a:srgbClr val="7030A0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manners</a:t>
            </a:r>
            <a:endParaRPr lang="es-ES_tradnl" altLang="en-US" sz="2000" b="1" dirty="0">
              <a:solidFill>
                <a:srgbClr val="7030A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04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3" r="19987" b="14039"/>
          <a:stretch/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4267200" y="3352800"/>
            <a:ext cx="2286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495800" y="3733800"/>
            <a:ext cx="1290842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267200" y="4038600"/>
            <a:ext cx="16764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19800" y="4038600"/>
            <a:ext cx="381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352800" y="4419600"/>
            <a:ext cx="9144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172200" y="2952690"/>
            <a:ext cx="25146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Lacks</a:t>
            </a:r>
            <a:r>
              <a:rPr lang="es-ES_tradnl" altLang="en-US" sz="2000" b="1" dirty="0" smtClean="0">
                <a:solidFill>
                  <a:srgbClr val="00B050"/>
                </a:solidFill>
                <a:latin typeface="Verdana" pitchFamily="34" charset="0"/>
              </a:rPr>
              <a:t> </a:t>
            </a:r>
            <a:r>
              <a:rPr lang="es-ES_tradnl" altLang="en-US" sz="2000" b="1" dirty="0" err="1" smtClean="0">
                <a:solidFill>
                  <a:srgbClr val="00B050"/>
                </a:solidFill>
                <a:latin typeface="Verdana" pitchFamily="34" charset="0"/>
              </a:rPr>
              <a:t>patience</a:t>
            </a:r>
            <a:endParaRPr lang="es-ES_tradnl" altLang="en-US" sz="20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5715000" y="3409890"/>
            <a:ext cx="17145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0070C0"/>
                </a:solidFill>
                <a:latin typeface="Verdana" pitchFamily="34" charset="0"/>
              </a:rPr>
              <a:t>impatient</a:t>
            </a:r>
            <a:endParaRPr lang="es-ES_tradnl" altLang="en-US" sz="20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862842" y="4038600"/>
            <a:ext cx="309358" cy="5334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5867400" y="4572000"/>
            <a:ext cx="17145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 smtClean="0">
                <a:solidFill>
                  <a:srgbClr val="7030A0"/>
                </a:solidFill>
                <a:latin typeface="Verdana" pitchFamily="34" charset="0"/>
              </a:rPr>
              <a:t>behavior</a:t>
            </a:r>
            <a:endParaRPr lang="es-ES_tradnl" altLang="en-US" sz="2000" b="1" dirty="0">
              <a:solidFill>
                <a:srgbClr val="7030A0"/>
              </a:solidFill>
              <a:latin typeface="Verdana" pitchFamily="34" charset="0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2886231" y="4495800"/>
            <a:ext cx="1838169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solidFill>
                  <a:schemeClr val="accent6"/>
                </a:solidFill>
                <a:latin typeface="Verdana" pitchFamily="34" charset="0"/>
              </a:rPr>
              <a:t>b</a:t>
            </a:r>
            <a:r>
              <a:rPr lang="es-ES_tradnl" altLang="en-US" sz="2000" b="1" dirty="0" err="1" smtClean="0">
                <a:solidFill>
                  <a:schemeClr val="accent6"/>
                </a:solidFill>
                <a:latin typeface="Verdana" pitchFamily="34" charset="0"/>
              </a:rPr>
              <a:t>others</a:t>
            </a:r>
            <a:r>
              <a:rPr lang="es-ES_tradnl" altLang="en-US" sz="2000" b="1" dirty="0" smtClean="0">
                <a:solidFill>
                  <a:schemeClr val="accent6"/>
                </a:solidFill>
                <a:latin typeface="Verdana" pitchFamily="34" charset="0"/>
              </a:rPr>
              <a:t> me</a:t>
            </a:r>
            <a:endParaRPr lang="es-ES_tradnl" altLang="en-US" sz="2000" b="1" dirty="0">
              <a:solidFill>
                <a:schemeClr val="accent6"/>
              </a:solidFill>
              <a:latin typeface="Verdana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819400" y="5010090"/>
            <a:ext cx="1838169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Me enfada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Me enoja</a:t>
            </a:r>
            <a:endParaRPr lang="es-ES_tradnl" altLang="en-US" sz="2000" b="1" dirty="0">
              <a:solidFill>
                <a:schemeClr val="accent2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4562631" y="5213520"/>
            <a:ext cx="1838169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latin typeface="Verdana" pitchFamily="34" charset="0"/>
              </a:rPr>
              <a:t>b</a:t>
            </a:r>
            <a:r>
              <a:rPr lang="es-ES_tradnl" altLang="en-US" sz="2000" b="1" dirty="0" err="1" smtClean="0">
                <a:latin typeface="Verdana" pitchFamily="34" charset="0"/>
              </a:rPr>
              <a:t>others</a:t>
            </a:r>
            <a:r>
              <a:rPr lang="es-ES_tradnl" altLang="en-US" sz="2000" b="1" dirty="0" smtClean="0">
                <a:latin typeface="Verdana" pitchFamily="34" charset="0"/>
              </a:rPr>
              <a:t> me</a:t>
            </a:r>
            <a:endParaRPr lang="es-ES_tradnl" altLang="en-US" sz="20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95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5875</TotalTime>
  <Words>237</Words>
  <Application>Microsoft Office PowerPoint</Application>
  <PresentationFormat>On-screen Show (4:3)</PresentationFormat>
  <Paragraphs>85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Me llamo ________ clase 702 La fecha es el 3 de mayo del 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Mas vocabulario</vt:lpstr>
      <vt:lpstr>PowerPoint Presentation</vt:lpstr>
      <vt:lpstr>PowerPoint Presentation</vt:lpstr>
      <vt:lpstr>El prefijo “auto-”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40</cp:revision>
  <dcterms:created xsi:type="dcterms:W3CDTF">2015-02-23T21:19:49Z</dcterms:created>
  <dcterms:modified xsi:type="dcterms:W3CDTF">2018-05-03T16:22:58Z</dcterms:modified>
</cp:coreProperties>
</file>